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364" r:id="rId2"/>
    <p:sldId id="1330" r:id="rId3"/>
    <p:sldId id="1323" r:id="rId4"/>
    <p:sldId id="1324" r:id="rId5"/>
    <p:sldId id="1325" r:id="rId6"/>
    <p:sldId id="1326" r:id="rId7"/>
    <p:sldId id="1332" r:id="rId8"/>
    <p:sldId id="1333" r:id="rId9"/>
    <p:sldId id="1334" r:id="rId10"/>
    <p:sldId id="1335" r:id="rId11"/>
    <p:sldId id="1336" r:id="rId12"/>
    <p:sldId id="1337" r:id="rId13"/>
    <p:sldId id="1338" r:id="rId14"/>
    <p:sldId id="1339" r:id="rId15"/>
    <p:sldId id="1340" r:id="rId16"/>
    <p:sldId id="1341" r:id="rId17"/>
    <p:sldId id="1362" r:id="rId18"/>
    <p:sldId id="1363" r:id="rId19"/>
    <p:sldId id="1342" r:id="rId20"/>
    <p:sldId id="1343" r:id="rId21"/>
    <p:sldId id="1344" r:id="rId22"/>
    <p:sldId id="1345" r:id="rId23"/>
    <p:sldId id="1346" r:id="rId24"/>
    <p:sldId id="1349" r:id="rId25"/>
    <p:sldId id="1347" r:id="rId26"/>
    <p:sldId id="1348" r:id="rId27"/>
    <p:sldId id="1350" r:id="rId28"/>
    <p:sldId id="1353" r:id="rId29"/>
    <p:sldId id="1351" r:id="rId30"/>
    <p:sldId id="1352" r:id="rId31"/>
    <p:sldId id="1354" r:id="rId32"/>
    <p:sldId id="1355" r:id="rId33"/>
    <p:sldId id="1356" r:id="rId34"/>
    <p:sldId id="1360" r:id="rId35"/>
    <p:sldId id="1359" r:id="rId36"/>
    <p:sldId id="882" r:id="rId3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8E8EDE"/>
    <a:srgbClr val="CF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0" autoAdjust="0"/>
    <p:restoredTop sz="77857" autoAdjust="0"/>
  </p:normalViewPr>
  <p:slideViewPr>
    <p:cSldViewPr>
      <p:cViewPr varScale="1">
        <p:scale>
          <a:sx n="53" d="100"/>
          <a:sy n="53" d="100"/>
        </p:scale>
        <p:origin x="16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134" y="-86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F9D1474-C70C-4711-AF04-E8C1E02DA468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76C7AE-F58C-410D-A24C-D622449AD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661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c.europa.eu/dgs/regional_policy/index_en.ht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c.europa.eu/research/index.cfm?pg=d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GB" dirty="0"/>
              <a:t>Also talk about paper with </a:t>
            </a:r>
            <a:r>
              <a:rPr lang="en-GB" dirty="0" err="1"/>
              <a:t>dave</a:t>
            </a:r>
            <a:r>
              <a:rPr lang="en-GB" dirty="0"/>
              <a:t> </a:t>
            </a:r>
            <a:r>
              <a:rPr lang="en-GB"/>
              <a:t>+ assignment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6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That’s a first important element of the SS framework : to provide such an analysis – the</a:t>
            </a:r>
            <a:r>
              <a:rPr lang="en-US" baseline="0" dirty="0"/>
              <a:t> work on relatedness can be important – because it is difficult for regions to evaluate what they are doing – how good they are – and you always have regional policy makers coming up with ideas to become the next silicon valley – you do not want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Challenge</a:t>
            </a:r>
            <a:r>
              <a:rPr lang="en-US" baseline="0" dirty="0"/>
              <a:t> for resilience </a:t>
            </a:r>
            <a:r>
              <a:rPr lang="en-US" baseline="0" dirty="0" err="1"/>
              <a:t>exemlpe</a:t>
            </a:r>
            <a:r>
              <a:rPr lang="en-US" baseline="0" dirty="0"/>
              <a:t> of oil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Challenge</a:t>
            </a:r>
            <a:r>
              <a:rPr lang="en-US" baseline="0" dirty="0"/>
              <a:t> for resilience </a:t>
            </a:r>
            <a:r>
              <a:rPr lang="en-US" baseline="0" dirty="0" err="1"/>
              <a:t>exemlpe</a:t>
            </a:r>
            <a:r>
              <a:rPr lang="en-US" baseline="0" dirty="0"/>
              <a:t> of oil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Challenge</a:t>
            </a:r>
            <a:r>
              <a:rPr lang="en-US" baseline="0" dirty="0"/>
              <a:t> for resilience </a:t>
            </a:r>
            <a:r>
              <a:rPr lang="en-US" baseline="0" dirty="0" err="1"/>
              <a:t>exemlpe</a:t>
            </a:r>
            <a:r>
              <a:rPr lang="en-US" baseline="0" dirty="0"/>
              <a:t> of oil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Challenge</a:t>
            </a:r>
            <a:r>
              <a:rPr lang="en-US" baseline="0" dirty="0"/>
              <a:t> for resilience </a:t>
            </a:r>
            <a:r>
              <a:rPr lang="en-US" baseline="0" dirty="0" err="1"/>
              <a:t>exemlpe</a:t>
            </a:r>
            <a:r>
              <a:rPr lang="en-US" baseline="0" dirty="0"/>
              <a:t> of oil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Challenge</a:t>
            </a:r>
            <a:r>
              <a:rPr lang="en-US" baseline="0" dirty="0"/>
              <a:t> for resilience </a:t>
            </a:r>
            <a:r>
              <a:rPr lang="en-US" baseline="0" dirty="0" err="1"/>
              <a:t>exemlpe</a:t>
            </a:r>
            <a:r>
              <a:rPr lang="en-US" baseline="0" dirty="0"/>
              <a:t> of oil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</a:t>
            </a:r>
            <a:r>
              <a:rPr lang="en-US" baseline="0" dirty="0"/>
              <a:t> we use patent as our primary source of information – like you guys use trade data </a:t>
            </a:r>
          </a:p>
          <a:p>
            <a:r>
              <a:rPr lang="en-US" baseline="0" dirty="0"/>
              <a:t>This patent is the famous Stanley </a:t>
            </a:r>
            <a:r>
              <a:rPr lang="en-US" baseline="0" dirty="0" err="1"/>
              <a:t>cohen</a:t>
            </a:r>
            <a:r>
              <a:rPr lang="en-US" baseline="0" dirty="0"/>
              <a:t> and </a:t>
            </a:r>
            <a:r>
              <a:rPr lang="en-US" baseline="0" dirty="0" err="1"/>
              <a:t>herbert</a:t>
            </a:r>
            <a:r>
              <a:rPr lang="en-US" baseline="0" dirty="0"/>
              <a:t> </a:t>
            </a:r>
            <a:r>
              <a:rPr lang="en-US" baseline="0" dirty="0" err="1"/>
              <a:t>boyer</a:t>
            </a:r>
            <a:r>
              <a:rPr lang="en-US" baseline="0" dirty="0"/>
              <a:t> patent, it is about </a:t>
            </a:r>
            <a:r>
              <a:rPr lang="en-US" dirty="0"/>
              <a:t>gene-splicing and</a:t>
            </a:r>
            <a:r>
              <a:rPr lang="en-US" baseline="0" dirty="0"/>
              <a:t> it </a:t>
            </a:r>
            <a:r>
              <a:rPr lang="en-US" dirty="0"/>
              <a:t>launched the biotechnology industry – for nearly 17 years – all companies that wanted to use their</a:t>
            </a:r>
            <a:r>
              <a:rPr lang="en-US" baseline="0" dirty="0"/>
              <a:t> discovery (</a:t>
            </a:r>
            <a:r>
              <a:rPr lang="en-US" dirty="0"/>
              <a:t>Genentech</a:t>
            </a:r>
            <a:r>
              <a:rPr lang="en-US" baseline="0" dirty="0"/>
              <a:t> or </a:t>
            </a:r>
            <a:r>
              <a:rPr lang="en-US" dirty="0"/>
              <a:t>Merck and Amgen</a:t>
            </a:r>
            <a:r>
              <a:rPr lang="en-US" baseline="0" dirty="0"/>
              <a:t> for instance, they</a:t>
            </a:r>
            <a:r>
              <a:rPr lang="en-US" dirty="0"/>
              <a:t> had to pay licensing fees). We are talking about 200 millions revenue for this patent.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69534-C07B-4B36-B887-85445E32054E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1670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/>
              <a:t>Given monthly in Povcalnet but I multiplied by 12 and divided by 365 to get it daily</a:t>
            </a:r>
            <a:endParaRPr lang="en-US" dirty="0"/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/>
              <a:t>Given monthly in Povcalnet but I multiplied by 12 and divided by 365 to get it daily</a:t>
            </a:r>
            <a:endParaRPr lang="en-US" dirty="0"/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/>
              <a:t>Given monthly in Povcalnet but I multiplied by 12 and divided by 365 to get it daily</a:t>
            </a:r>
            <a:endParaRPr lang="en-US" dirty="0"/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/>
              <a:t>Given monthly in Povcalnet but I multiplied by 12 and divided by 365 to get it daily</a:t>
            </a:r>
            <a:endParaRPr lang="en-US" dirty="0"/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Path to properity, really about understanding how to move from there to there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 dirty="0"/>
              <a:t>Given monthly in Povcalnet but I multiplied by 12 and divided by 365 to get it daily</a:t>
            </a:r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Path to properity, really about understanding how to move from there to there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is from the PovcalNet database</a:t>
            </a:r>
            <a:r>
              <a:rPr lang="en-US" baseline="0" dirty="0"/>
              <a:t> from the World Bank</a:t>
            </a:r>
            <a:endParaRPr lang="en-US" dirty="0"/>
          </a:p>
          <a:p>
            <a:r>
              <a:rPr lang="en-US" dirty="0"/>
              <a:t>International poverty line by the world bank: 1.9 $ PPP (Purchasing Power Parity)</a:t>
            </a:r>
          </a:p>
          <a:p>
            <a:r>
              <a:rPr lang="en-US" dirty="0"/>
              <a:t>&lt;pov: % of population living in households with consumption or income per person below the poverty line ($1.9/day)</a:t>
            </a:r>
          </a:p>
          <a:p>
            <a:r>
              <a:rPr lang="en-US" dirty="0"/>
              <a:t>"Median$" is the median of daily per capita income/consumption expenditure from the survey in 2011 PPP.</a:t>
            </a:r>
          </a:p>
          <a:p>
            <a:r>
              <a:rPr lang="en-US" dirty="0"/>
              <a:t>Given monthly in Povcalnet but I multiplied by 12 and divided by 365 to get it daily</a:t>
            </a:r>
          </a:p>
          <a:p>
            <a:r>
              <a:rPr lang="en-US" dirty="0"/>
              <a:t>&gt; 248.505*12/365</a:t>
            </a:r>
          </a:p>
          <a:p>
            <a:r>
              <a:rPr lang="en-US" dirty="0"/>
              <a:t>[1] 8.170027</a:t>
            </a:r>
          </a:p>
          <a:p>
            <a:r>
              <a:rPr lang="en-US" dirty="0"/>
              <a:t>&gt; 1313.09*12/365</a:t>
            </a:r>
          </a:p>
          <a:p>
            <a:r>
              <a:rPr lang="en-US" dirty="0"/>
              <a:t>[1] 43.17008</a:t>
            </a:r>
          </a:p>
          <a:p>
            <a:r>
              <a:rPr lang="en-US" dirty="0"/>
              <a:t>&gt; 58.5022*12/365</a:t>
            </a:r>
          </a:p>
          <a:p>
            <a:r>
              <a:rPr lang="en-US" dirty="0"/>
              <a:t>[1] 1.92336</a:t>
            </a:r>
          </a:p>
          <a:p>
            <a:r>
              <a:rPr lang="en-US" dirty="0"/>
              <a:t>&gt; 1465.7*12/365</a:t>
            </a:r>
          </a:p>
          <a:p>
            <a:r>
              <a:rPr lang="en-US" dirty="0"/>
              <a:t>[1] 48.1874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So it is a new innovation policy concept – which has been criticized</a:t>
            </a:r>
            <a:r>
              <a:rPr lang="en-US" baseline="0" dirty="0"/>
              <a:t> for running ahead of theory – and this is a problem because regions have to implement a SSS if they want to get money from the EU, and we are talking about</a:t>
            </a:r>
            <a:r>
              <a:rPr lang="en-US" dirty="0"/>
              <a:t>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€ 110 billion for the next 7 years – so more or less 1/3 of the cohesion policy fund. So a challenge is to operationalize these ideas – and we think that the relatedness/complexity framework can help in that respect. </a:t>
            </a:r>
          </a:p>
          <a:p>
            <a:pPr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exciting times because the commission is divided in different departments – Directorates general – depending on the policy topic it deals with - </a:t>
            </a:r>
            <a:r>
              <a:rPr lang="en-US" dirty="0">
                <a:hlinkClick r:id="rId3" tooltip="Regional and urban Policy (REGIO)"/>
              </a:rPr>
              <a:t>Regional and urban Policy (REGIO)</a:t>
            </a:r>
            <a:r>
              <a:rPr lang="en-US" dirty="0"/>
              <a:t> </a:t>
            </a:r>
            <a:r>
              <a:rPr lang="en-US" dirty="0">
                <a:hlinkClick r:id="rId4" tooltip="Research and Innovation (RTD)"/>
              </a:rPr>
              <a:t>Research and Innovation (RTD)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488113"/>
            <a:ext cx="4572000" cy="369887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9556C-2595-4E56-A717-316D8EFEAEE5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A575-3527-424C-A005-428A5216F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90A5D-7968-4289-B148-46667062E381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9EB02-20BD-4C4F-B59A-1CA3F89D91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3D0017-6054-459D-AE5C-191A18401D8C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6CB6DE-1033-4C2C-8280-139BC16F7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488113"/>
            <a:ext cx="4572000" cy="369887"/>
          </a:xfrm>
          <a:prstGeom prst="rect">
            <a:avLst/>
          </a:prstGeom>
          <a:noFill/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i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599"/>
            <a:ext cx="8382000" cy="4495801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SzPct val="60000"/>
              <a:buFont typeface="Verdana" pitchFamily="34" charset="0"/>
              <a:buChar char="–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sz="3200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90982-9BD1-41A4-898E-2DE3EFDAD62B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2F621-4695-46C1-8607-7F4A48817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0ADF50-10D7-42AC-AB89-4CCBF61CB015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+mn-lt"/>
                <a:cs typeface="+mn-cs"/>
              </a:rPr>
              <a:t>Vu Pham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0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90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6400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165E67-DA18-45D0-8E9E-6B8ACAE456BC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F7254F-48EC-4278-B0A8-D3E98656B758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ABFDA-DAF0-4496-8136-3108F5781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6477000"/>
            <a:ext cx="35052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D2C74D-DD70-47EE-8C13-D0349F90F129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6492875"/>
            <a:ext cx="35052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6492875"/>
            <a:ext cx="10668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C05FB1-C35B-4870-BC50-C1BF2D04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7659C-7A1E-4BA8-A357-D19EE208B1A5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2A947-F0B9-4AC8-B617-2CA04D399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64503-3AD9-4F80-9E80-DDFEFC8BB6B0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05516-340B-459A-81CA-6701DA508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3D0017-6054-459D-AE5C-191A18401D8C}" type="datetime1">
              <a:rPr lang="en-US" smtClean="0"/>
              <a:pPr>
                <a:defRPr/>
              </a:pPr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A sample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67" r:id="rId8"/>
    <p:sldLayoutId id="2147483668" r:id="rId9"/>
    <p:sldLayoutId id="2147483669" r:id="rId10"/>
    <p:sldLayoutId id="2147483670" r:id="rId11"/>
    <p:sldLayoutId id="2147483677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71500"/>
            <a:ext cx="9144000" cy="5086350"/>
          </a:xfrm>
        </p:spPr>
        <p:txBody>
          <a:bodyPr/>
          <a:lstStyle/>
          <a:p>
            <a:pPr algn="ctr">
              <a:spcBef>
                <a:spcPts val="2400"/>
              </a:spcBef>
              <a:spcAft>
                <a:spcPts val="3600"/>
              </a:spcAft>
            </a:pPr>
            <a:r>
              <a:rPr lang="en-US" sz="4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  <a:t>The Principle Of Relatedness</a:t>
            </a:r>
            <a:br>
              <a:rPr lang="en-US" sz="4000" b="1" cap="small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br>
              <a:rPr lang="en-US" sz="10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br>
              <a:rPr lang="en-US" sz="3000" b="1" dirty="0">
                <a:solidFill>
                  <a:srgbClr val="3333B2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Pierre-Alexandre Balland</a:t>
            </a:r>
            <a:br>
              <a:rPr lang="en-US" sz="26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600" b="1" dirty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 </a:t>
            </a:r>
            <a:endParaRPr lang="nl-NL" sz="2600" dirty="0">
              <a:solidFill>
                <a:schemeClr val="tx1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355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2" y="5086350"/>
            <a:ext cx="147011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5257801"/>
            <a:ext cx="2224088" cy="4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utoShape 2" descr="Image result for london school of economics"/>
          <p:cNvSpPr>
            <a:spLocks noChangeAspect="1" noChangeArrowheads="1"/>
          </p:cNvSpPr>
          <p:nvPr/>
        </p:nvSpPr>
        <p:spPr bwMode="auto">
          <a:xfrm>
            <a:off x="155575" y="748904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690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Mapping knowledge bases of regions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838200"/>
            <a:ext cx="7805738" cy="543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78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Identify opportunities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838200"/>
            <a:ext cx="7774466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405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5029199"/>
          </a:xfrm>
        </p:spPr>
        <p:txBody>
          <a:bodyPr/>
          <a:lstStyle/>
          <a:p>
            <a:r>
              <a:rPr lang="en-US" dirty="0"/>
              <a:t>The big societal challenge: how can regions develop </a:t>
            </a:r>
            <a:r>
              <a:rPr lang="en-US" i="1" dirty="0"/>
              <a:t>new specializations</a:t>
            </a:r>
            <a:r>
              <a:rPr lang="en-US" dirty="0"/>
              <a:t>?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smart specialization concept</a:t>
            </a:r>
          </a:p>
        </p:txBody>
      </p:sp>
    </p:spTree>
    <p:extLst>
      <p:ext uri="{BB962C8B-B14F-4D97-AF65-F5344CB8AC3E}">
        <p14:creationId xmlns:p14="http://schemas.microsoft.com/office/powerpoint/2010/main" val="307882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5029199"/>
          </a:xfrm>
        </p:spPr>
        <p:txBody>
          <a:bodyPr/>
          <a:lstStyle/>
          <a:p>
            <a:r>
              <a:rPr lang="en-US" dirty="0"/>
              <a:t>The big societal challenge: how can regions develop </a:t>
            </a:r>
            <a:r>
              <a:rPr lang="en-US" i="1" dirty="0"/>
              <a:t>new specializations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It is not about making regions more specialized (not the diversity, specialization, RV debate)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smart specialization concept</a:t>
            </a:r>
          </a:p>
        </p:txBody>
      </p:sp>
    </p:spTree>
    <p:extLst>
      <p:ext uri="{BB962C8B-B14F-4D97-AF65-F5344CB8AC3E}">
        <p14:creationId xmlns:p14="http://schemas.microsoft.com/office/powerpoint/2010/main" val="308605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5029199"/>
          </a:xfrm>
        </p:spPr>
        <p:txBody>
          <a:bodyPr/>
          <a:lstStyle/>
          <a:p>
            <a:r>
              <a:rPr lang="en-US" dirty="0"/>
              <a:t>The big societal challenge: how can regions develop </a:t>
            </a:r>
            <a:r>
              <a:rPr lang="en-US" i="1" dirty="0"/>
              <a:t>new specializations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It is not about making regions more specialized (not the diversity, specialization, RV debate)</a:t>
            </a:r>
          </a:p>
          <a:p>
            <a:endParaRPr lang="en-US" dirty="0"/>
          </a:p>
          <a:p>
            <a:r>
              <a:rPr lang="en-US" dirty="0"/>
              <a:t>The goal : smart specialization strategies aim at </a:t>
            </a:r>
            <a:r>
              <a:rPr lang="en-US" u="sng" dirty="0"/>
              <a:t>supporting</a:t>
            </a:r>
            <a:r>
              <a:rPr lang="en-US" dirty="0"/>
              <a:t> the development of new specializations of regions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smart specialization concept</a:t>
            </a:r>
          </a:p>
        </p:txBody>
      </p:sp>
    </p:spTree>
    <p:extLst>
      <p:ext uri="{BB962C8B-B14F-4D97-AF65-F5344CB8AC3E}">
        <p14:creationId xmlns:p14="http://schemas.microsoft.com/office/powerpoint/2010/main" val="293248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5029199"/>
          </a:xfrm>
        </p:spPr>
        <p:txBody>
          <a:bodyPr/>
          <a:lstStyle/>
          <a:p>
            <a:r>
              <a:rPr lang="en-US" dirty="0"/>
              <a:t>The big societal challenge: how can regions develop </a:t>
            </a:r>
            <a:r>
              <a:rPr lang="en-US" i="1" dirty="0"/>
              <a:t>new specializations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It is not about making regions more specialized (not the diversity, specialization, RV debate)</a:t>
            </a:r>
          </a:p>
          <a:p>
            <a:endParaRPr lang="en-US" dirty="0"/>
          </a:p>
          <a:p>
            <a:r>
              <a:rPr lang="en-US" dirty="0"/>
              <a:t>The goal : smart specialization strategies aim at </a:t>
            </a:r>
            <a:r>
              <a:rPr lang="en-US" u="sng" dirty="0"/>
              <a:t>supporting</a:t>
            </a:r>
            <a:r>
              <a:rPr lang="en-US" dirty="0"/>
              <a:t> the development of new specializations of regions</a:t>
            </a:r>
          </a:p>
          <a:p>
            <a:endParaRPr lang="en-US" dirty="0"/>
          </a:p>
          <a:p>
            <a:r>
              <a:rPr lang="en-US" i="1" dirty="0"/>
              <a:t>“</a:t>
            </a:r>
            <a:r>
              <a:rPr lang="en-US" i="1" dirty="0" err="1"/>
              <a:t>specialised</a:t>
            </a:r>
            <a:r>
              <a:rPr lang="en-US" i="1" dirty="0"/>
              <a:t> diversification into related technologies” </a:t>
            </a:r>
            <a:r>
              <a:rPr lang="en-US" dirty="0"/>
              <a:t>(Boschma, 2014)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smart specialization concept</a:t>
            </a:r>
          </a:p>
        </p:txBody>
      </p:sp>
    </p:spTree>
    <p:extLst>
      <p:ext uri="{BB962C8B-B14F-4D97-AF65-F5344CB8AC3E}">
        <p14:creationId xmlns:p14="http://schemas.microsoft.com/office/powerpoint/2010/main" val="338150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5029199"/>
          </a:xfrm>
        </p:spPr>
        <p:txBody>
          <a:bodyPr/>
          <a:lstStyle/>
          <a:p>
            <a:r>
              <a:rPr lang="en-US" dirty="0"/>
              <a:t>The big societal challenge: how can regions develop </a:t>
            </a:r>
            <a:r>
              <a:rPr lang="en-US" i="1" dirty="0"/>
              <a:t>new specializations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It is not about making regions more specialized (not the diversity, specialization, RV debate)</a:t>
            </a:r>
          </a:p>
          <a:p>
            <a:endParaRPr lang="en-US" dirty="0"/>
          </a:p>
          <a:p>
            <a:r>
              <a:rPr lang="en-US" dirty="0"/>
              <a:t>The goal : smart specialization strategies aim at </a:t>
            </a:r>
            <a:r>
              <a:rPr lang="en-US" u="sng" dirty="0"/>
              <a:t>supporting</a:t>
            </a:r>
            <a:r>
              <a:rPr lang="en-US" dirty="0"/>
              <a:t> the development of new specializations of regions</a:t>
            </a:r>
          </a:p>
          <a:p>
            <a:endParaRPr lang="en-US" dirty="0"/>
          </a:p>
          <a:p>
            <a:r>
              <a:rPr lang="en-US" i="1" dirty="0"/>
              <a:t>“</a:t>
            </a:r>
            <a:r>
              <a:rPr lang="en-US" i="1" dirty="0" err="1"/>
              <a:t>specialised</a:t>
            </a:r>
            <a:r>
              <a:rPr lang="en-US" i="1" dirty="0"/>
              <a:t> diversification into related technologies” </a:t>
            </a:r>
            <a:r>
              <a:rPr lang="en-US" dirty="0"/>
              <a:t>(Boschma, 2014)</a:t>
            </a:r>
          </a:p>
          <a:p>
            <a:endParaRPr lang="en-US" dirty="0"/>
          </a:p>
          <a:p>
            <a:r>
              <a:rPr lang="en-US" dirty="0"/>
              <a:t>How: by building on their own strength (i.e. pre-existing knowledge bases &amp; skills)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The smart specialization concept</a:t>
            </a:r>
          </a:p>
        </p:txBody>
      </p:sp>
    </p:spTree>
    <p:extLst>
      <p:ext uri="{BB962C8B-B14F-4D97-AF65-F5344CB8AC3E}">
        <p14:creationId xmlns:p14="http://schemas.microsoft.com/office/powerpoint/2010/main" val="152287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295400" y="1417639"/>
            <a:ext cx="0" cy="414235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95400" y="5559989"/>
            <a:ext cx="6629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5661589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Relatedness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1" y="1025288"/>
            <a:ext cx="492443" cy="4502953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Complexity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295400" y="3429001"/>
            <a:ext cx="6629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1" idx="2"/>
          </p:cNvCxnSpPr>
          <p:nvPr/>
        </p:nvCxnSpPr>
        <p:spPr>
          <a:xfrm>
            <a:off x="4572001" y="1417640"/>
            <a:ext cx="1" cy="411060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371600" y="1597589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1599" y="3832789"/>
            <a:ext cx="3200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0601" y="1597589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High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3832789"/>
            <a:ext cx="28443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Risks</a:t>
            </a:r>
          </a:p>
          <a:p>
            <a:pPr algn="ctr"/>
            <a:r>
              <a:rPr lang="en-US" sz="2000" b="1" cap="small" dirty="0">
                <a:solidFill>
                  <a:srgbClr val="222222"/>
                </a:solidFill>
                <a:latin typeface="Comic Sans MS" panose="030F0702030302020204" pitchFamily="66" charset="0"/>
              </a:rPr>
              <a:t>Low Benefits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3333B2"/>
                </a:solidFill>
                <a:latin typeface="arial"/>
              </a:rPr>
              <a:t>Smart Specialization </a:t>
            </a:r>
            <a:r>
              <a:rPr lang="en-US" sz="3200" b="1" dirty="0">
                <a:latin typeface="arial"/>
              </a:rPr>
              <a:t>Strategy</a:t>
            </a:r>
            <a:endParaRPr lang="nl-NL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2400" y="6128917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3333B2"/>
                </a:solidFill>
              </a:rPr>
              <a:t>Balland, P.A., Boschma, R., Crespo, J. and Rigby, D. (2018)  Smart Specialization policy in the EU: Relatedness, Knowledge Complexity and Regional Diversification, Regional Studies, forthcoming. </a:t>
            </a:r>
          </a:p>
        </p:txBody>
      </p:sp>
    </p:spTree>
    <p:extLst>
      <p:ext uri="{BB962C8B-B14F-4D97-AF65-F5344CB8AC3E}">
        <p14:creationId xmlns:p14="http://schemas.microsoft.com/office/powerpoint/2010/main" val="15059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3333B2"/>
                </a:solidFill>
                <a:latin typeface="arial"/>
              </a:rPr>
              <a:t>Smart Specialization </a:t>
            </a:r>
            <a:r>
              <a:rPr lang="en-US" sz="3200" b="1" dirty="0">
                <a:latin typeface="arial"/>
              </a:rPr>
              <a:t>Strategy</a:t>
            </a:r>
            <a:endParaRPr lang="nl-NL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90900" y="5862177"/>
            <a:ext cx="236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3333B2"/>
                </a:solidFill>
              </a:rPr>
              <a:t>paballand.com/tools </a:t>
            </a:r>
          </a:p>
        </p:txBody>
      </p:sp>
      <p:pic>
        <p:nvPicPr>
          <p:cNvPr id="1026" name="Picture 2" descr="D:\Dropbox\University\5. External\2. Consultancy\China-Leadership-Seminar\June\smartsp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397000"/>
            <a:ext cx="3833113" cy="435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655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2438400"/>
            <a:ext cx="8382000" cy="2209801"/>
          </a:xfrm>
        </p:spPr>
        <p:txBody>
          <a:bodyPr/>
          <a:lstStyle/>
          <a:p>
            <a:r>
              <a:rPr lang="en-US" dirty="0"/>
              <a:t>Map knowledge bases of regions </a:t>
            </a:r>
          </a:p>
          <a:p>
            <a:endParaRPr lang="en-US" dirty="0"/>
          </a:p>
          <a:p>
            <a:r>
              <a:rPr lang="en-US" dirty="0"/>
              <a:t>What are high valued-added/complex activities for a given region? </a:t>
            </a:r>
          </a:p>
          <a:p>
            <a:endParaRPr lang="en-US" dirty="0"/>
          </a:p>
          <a:p>
            <a:r>
              <a:rPr lang="en-US" dirty="0"/>
              <a:t>How do regions develop new specializations? (mechanisms)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3 sets of challenges</a:t>
            </a:r>
          </a:p>
        </p:txBody>
      </p:sp>
    </p:spTree>
    <p:extLst>
      <p:ext uri="{BB962C8B-B14F-4D97-AF65-F5344CB8AC3E}">
        <p14:creationId xmlns:p14="http://schemas.microsoft.com/office/powerpoint/2010/main" val="94687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228600" y="31242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Ecuador - $8.17/day | 3.82% &lt; Pov. (PovcalNet)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(PovcalNet) 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PovcalNet - World Bank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971800"/>
            <a:ext cx="8382000" cy="1295401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How to map knowledge bases of regions?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First challenge</a:t>
            </a:r>
          </a:p>
        </p:txBody>
      </p:sp>
    </p:spTree>
    <p:extLst>
      <p:ext uri="{BB962C8B-B14F-4D97-AF65-F5344CB8AC3E}">
        <p14:creationId xmlns:p14="http://schemas.microsoft.com/office/powerpoint/2010/main" val="427253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Patent data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066800"/>
            <a:ext cx="5029200" cy="526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4382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alla103\Dropbox\University\1. Research\1. Papers\3. Published\[1] Smart Specialization\Figure.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73" y="0"/>
            <a:ext cx="64970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European Knowledge Space</a:t>
            </a:r>
          </a:p>
        </p:txBody>
      </p:sp>
    </p:spTree>
    <p:extLst>
      <p:ext uri="{BB962C8B-B14F-4D97-AF65-F5344CB8AC3E}">
        <p14:creationId xmlns:p14="http://schemas.microsoft.com/office/powerpoint/2010/main" val="1422099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920880" cy="762000"/>
          </a:xfrm>
        </p:spPr>
        <p:txBody>
          <a:bodyPr/>
          <a:lstStyle/>
          <a:p>
            <a:pPr algn="ctr" eaLnBrk="1" hangingPunct="1"/>
            <a:r>
              <a:rPr lang="en-GB" dirty="0">
                <a:solidFill>
                  <a:srgbClr val="3333B2"/>
                </a:solidFill>
              </a:rPr>
              <a:t>The density of related technologies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158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58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0" y="158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>
              <a:latin typeface="+mn-lt"/>
            </a:endParaRPr>
          </a:p>
        </p:txBody>
      </p:sp>
      <p:graphicFrame>
        <p:nvGraphicFramePr>
          <p:cNvPr id="5427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1597"/>
              </p:ext>
            </p:extLst>
          </p:nvPr>
        </p:nvGraphicFramePr>
        <p:xfrm>
          <a:off x="3203848" y="1340768"/>
          <a:ext cx="2773362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4" imgW="1511300" imgH="660400" progId="Equation.3">
                  <p:embed/>
                </p:oleObj>
              </mc:Choice>
              <mc:Fallback>
                <p:oleObj name="Equation" r:id="rId4" imgW="15113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340768"/>
                        <a:ext cx="2773362" cy="1217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11560" y="5589240"/>
            <a:ext cx="795052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  <a:spcAft>
                <a:spcPts val="1200"/>
              </a:spcAft>
            </a:pPr>
            <a:r>
              <a:rPr lang="en-GB" sz="1600" i="1" dirty="0">
                <a:latin typeface="+mn-lt"/>
                <a:ea typeface="Verdana" pitchFamily="34" charset="0"/>
                <a:cs typeface="Verdana" pitchFamily="34" charset="0"/>
              </a:rPr>
              <a:t>The </a:t>
            </a:r>
            <a:r>
              <a:rPr lang="en-GB" sz="1600" b="1" i="1" dirty="0">
                <a:latin typeface="+mn-lt"/>
                <a:ea typeface="Verdana" pitchFamily="34" charset="0"/>
                <a:cs typeface="Verdana" pitchFamily="34" charset="0"/>
              </a:rPr>
              <a:t>Density Index </a:t>
            </a:r>
            <a:r>
              <a:rPr lang="en-GB" sz="1600" i="1" dirty="0">
                <a:latin typeface="+mn-lt"/>
                <a:ea typeface="Verdana" pitchFamily="34" charset="0"/>
                <a:cs typeface="Verdana" pitchFamily="34" charset="0"/>
              </a:rPr>
              <a:t>measures the relatedness of a new technology to the pre-existing set of technologies produced in this particular city.</a:t>
            </a:r>
            <a:endParaRPr lang="en-US" sz="1600" i="1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94539"/>
              </p:ext>
            </p:extLst>
          </p:nvPr>
        </p:nvGraphicFramePr>
        <p:xfrm>
          <a:off x="497183" y="2924944"/>
          <a:ext cx="8064897" cy="21894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688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City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MSA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Tech.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class (3 digits)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Density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New-York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New-York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Los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Angeles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Los Angeles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767832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Branching opportunities </a:t>
            </a:r>
          </a:p>
        </p:txBody>
      </p:sp>
      <p:pic>
        <p:nvPicPr>
          <p:cNvPr id="4" name="Afbeelding 2" descr="../../../My%20Papers/In%20progress/Smart%20Spec/7_Plotting/html%20output/av_reldens_map.pdf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6" t="20190" r="-1" b="19875"/>
          <a:stretch/>
        </p:blipFill>
        <p:spPr bwMode="auto">
          <a:xfrm>
            <a:off x="838200" y="1219200"/>
            <a:ext cx="7162800" cy="53088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6241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971800"/>
            <a:ext cx="8382000" cy="1295401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How to measure complexity of technologies?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Second challenge</a:t>
            </a:r>
          </a:p>
        </p:txBody>
      </p:sp>
    </p:spTree>
    <p:extLst>
      <p:ext uri="{BB962C8B-B14F-4D97-AF65-F5344CB8AC3E}">
        <p14:creationId xmlns:p14="http://schemas.microsoft.com/office/powerpoint/2010/main" val="2005366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Technological complexity</a:t>
            </a:r>
            <a:endParaRPr lang="en-GB" dirty="0">
              <a:solidFill>
                <a:srgbClr val="3333B2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909709">
            <a:off x="6976330" y="3108029"/>
            <a:ext cx="809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315201" y="3896072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cities/regions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7369967" y="1447800"/>
            <a:ext cx="1419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knowledge </a:t>
            </a:r>
          </a:p>
          <a:p>
            <a:r>
              <a:rPr lang="en-US" dirty="0"/>
              <a:t>domains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1455" y="1375792"/>
            <a:ext cx="75489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447800"/>
            <a:ext cx="1728192" cy="97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57799" y="1303784"/>
            <a:ext cx="93194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85591" y="1375792"/>
            <a:ext cx="1296144" cy="96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Connecteur droit 25"/>
          <p:cNvCxnSpPr/>
          <p:nvPr/>
        </p:nvCxnSpPr>
        <p:spPr>
          <a:xfrm rot="16200000" flipH="1">
            <a:off x="2644046" y="2994755"/>
            <a:ext cx="9603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17837" y="3602910"/>
            <a:ext cx="993820" cy="115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46201" y="3602910"/>
            <a:ext cx="924093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4565" y="3602910"/>
            <a:ext cx="975812" cy="115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74023" y="2599928"/>
            <a:ext cx="576064" cy="86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01839">
            <a:off x="6979581" y="2398625"/>
            <a:ext cx="809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8549" y="3602910"/>
            <a:ext cx="1752387" cy="1181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228600" y="55626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It is possible to formalize the data that connect 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cities/regions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to the 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knowledge 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they produce as a </a:t>
            </a:r>
            <a:r>
              <a:rPr lang="en-US" sz="12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by </a:t>
            </a:r>
            <a:r>
              <a:rPr lang="en-US" sz="12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k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bipartite 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network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(two different sets of nodes)</a:t>
            </a:r>
          </a:p>
          <a:p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A 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link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between a city </a:t>
            </a:r>
            <a:r>
              <a:rPr lang="en-US" sz="12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a knowledge domain </a:t>
            </a:r>
            <a:r>
              <a:rPr lang="en-US" sz="12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j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means that </a:t>
            </a:r>
            <a:r>
              <a:rPr lang="en-US" sz="1200" i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has a RTA in category</a:t>
            </a:r>
            <a:r>
              <a:rPr lang="en-US" sz="12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 j</a:t>
            </a:r>
          </a:p>
          <a:p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See 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Hidalgo and Hausmann (2009) 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Balland and Rigby (2017)</a:t>
            </a:r>
          </a:p>
        </p:txBody>
      </p:sp>
      <p:cxnSp>
        <p:nvCxnSpPr>
          <p:cNvPr id="25" name="Connecteur droit 25"/>
          <p:cNvCxnSpPr/>
          <p:nvPr/>
        </p:nvCxnSpPr>
        <p:spPr>
          <a:xfrm flipH="1">
            <a:off x="1066800" y="2362200"/>
            <a:ext cx="1" cy="1036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rot="10800000" flipV="1">
            <a:off x="1066800" y="2514600"/>
            <a:ext cx="2057402" cy="91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5"/>
          <p:cNvCxnSpPr/>
          <p:nvPr/>
        </p:nvCxnSpPr>
        <p:spPr>
          <a:xfrm rot="10800000" flipV="1">
            <a:off x="1143000" y="2438400"/>
            <a:ext cx="3505202" cy="990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5"/>
          <p:cNvCxnSpPr/>
          <p:nvPr/>
        </p:nvCxnSpPr>
        <p:spPr>
          <a:xfrm rot="10800000" flipV="1">
            <a:off x="1143000" y="2362200"/>
            <a:ext cx="5257800" cy="1066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25"/>
          <p:cNvCxnSpPr/>
          <p:nvPr/>
        </p:nvCxnSpPr>
        <p:spPr>
          <a:xfrm flipH="1">
            <a:off x="4648200" y="2438400"/>
            <a:ext cx="1" cy="1036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25"/>
          <p:cNvCxnSpPr/>
          <p:nvPr/>
        </p:nvCxnSpPr>
        <p:spPr>
          <a:xfrm rot="10800000" flipV="1">
            <a:off x="4953004" y="2362200"/>
            <a:ext cx="1447797" cy="111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25"/>
          <p:cNvCxnSpPr/>
          <p:nvPr/>
        </p:nvCxnSpPr>
        <p:spPr>
          <a:xfrm flipH="1">
            <a:off x="6400800" y="2362200"/>
            <a:ext cx="1" cy="1036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088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54" y="304800"/>
            <a:ext cx="6276866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705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971800"/>
            <a:ext cx="8382000" cy="1295401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How do regions develop new specializations? (mechanisms)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Third challenge</a:t>
            </a:r>
          </a:p>
        </p:txBody>
      </p:sp>
    </p:spTree>
    <p:extLst>
      <p:ext uri="{BB962C8B-B14F-4D97-AF65-F5344CB8AC3E}">
        <p14:creationId xmlns:p14="http://schemas.microsoft.com/office/powerpoint/2010/main" val="1747910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69" y="2922270"/>
            <a:ext cx="8308261" cy="101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19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(PovcalNet) 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</p:spTree>
    <p:extLst>
      <p:ext uri="{BB962C8B-B14F-4D97-AF65-F5344CB8AC3E}">
        <p14:creationId xmlns:p14="http://schemas.microsoft.com/office/powerpoint/2010/main" val="3399416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19200"/>
            <a:ext cx="8382000" cy="5029199"/>
          </a:xfrm>
        </p:spPr>
        <p:txBody>
          <a:bodyPr/>
          <a:lstStyle/>
          <a:p>
            <a:r>
              <a:rPr lang="en-US" sz="1600" i="1" dirty="0"/>
              <a:t>H1: regions are more likely to develop new specializations in technological activities that are related to their knowledge bases</a:t>
            </a:r>
            <a:endParaRPr lang="nl-NL" sz="1600" dirty="0"/>
          </a:p>
          <a:p>
            <a:pPr marL="0" indent="0">
              <a:buNone/>
            </a:pPr>
            <a:endParaRPr lang="nl-NL" sz="1600" dirty="0"/>
          </a:p>
          <a:p>
            <a:r>
              <a:rPr lang="en-US" sz="1600" i="1" dirty="0"/>
              <a:t>H2: regions are more likely to experience technological growth in technological activities that are related to their knowledge bases</a:t>
            </a:r>
          </a:p>
          <a:p>
            <a:pPr marL="0" indent="0">
              <a:buNone/>
            </a:pPr>
            <a:endParaRPr lang="nl-NL" sz="1600" dirty="0"/>
          </a:p>
          <a:p>
            <a:r>
              <a:rPr lang="en-US" sz="1600" i="1" dirty="0"/>
              <a:t>H3: regions are less likely to develop new specializations in complex technological activities</a:t>
            </a:r>
            <a:endParaRPr lang="nl-NL" sz="1600" dirty="0"/>
          </a:p>
          <a:p>
            <a:pPr marL="0" indent="0">
              <a:buNone/>
            </a:pPr>
            <a:endParaRPr lang="nl-NL" sz="1600" dirty="0"/>
          </a:p>
          <a:p>
            <a:r>
              <a:rPr lang="en-US" sz="1600" i="1" dirty="0"/>
              <a:t>H4: regions are more likely to experience technological growth in complex technological activities</a:t>
            </a:r>
            <a:endParaRPr lang="nl-NL" sz="1600" dirty="0"/>
          </a:p>
          <a:p>
            <a:pPr marL="0" indent="0">
              <a:buNone/>
            </a:pPr>
            <a:endParaRPr lang="nl-NL" sz="1600" dirty="0"/>
          </a:p>
          <a:p>
            <a:r>
              <a:rPr lang="en-US" sz="1600" i="1" dirty="0"/>
              <a:t>H5: regions are more likely to develop new specializations in complex technological activities when related to their knowledge bases</a:t>
            </a:r>
            <a:endParaRPr lang="nl-NL" sz="1600" dirty="0"/>
          </a:p>
          <a:p>
            <a:pPr marL="0" indent="0">
              <a:buNone/>
            </a:pPr>
            <a:endParaRPr lang="nl-NL" sz="1600" dirty="0"/>
          </a:p>
          <a:p>
            <a:r>
              <a:rPr lang="en-US" sz="1600" i="1" dirty="0"/>
              <a:t>H6: regions are more likely to experience technological growth in complex technological activities when related to their knowledge bases</a:t>
            </a:r>
            <a:endParaRPr lang="nl-NL" sz="1600" dirty="0"/>
          </a:p>
          <a:p>
            <a:endParaRPr lang="nl-NL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Hypotheses</a:t>
            </a:r>
          </a:p>
        </p:txBody>
      </p:sp>
      <p:sp>
        <p:nvSpPr>
          <p:cNvPr id="4" name="AutoShape 2" descr="Image result for check sig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71" y="1531802"/>
            <a:ext cx="235743" cy="23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Image result for check sig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362200"/>
            <a:ext cx="235743" cy="23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38600"/>
            <a:ext cx="235743" cy="23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76800"/>
            <a:ext cx="235743" cy="23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99" y="5715000"/>
            <a:ext cx="235743" cy="23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7" descr="Image result for wrong mar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1" name="AutoShape 9" descr="Image result for wrong mark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252" y="3195635"/>
            <a:ext cx="191691" cy="19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286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Imagen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04800"/>
            <a:ext cx="7696200" cy="617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729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3333B2"/>
                </a:solidFill>
              </a:rPr>
              <a:t>Île</a:t>
            </a:r>
            <a:r>
              <a:rPr lang="nl-NL" dirty="0">
                <a:solidFill>
                  <a:srgbClr val="3333B2"/>
                </a:solidFill>
              </a:rPr>
              <a:t>-de-France (France, FR10 )</a:t>
            </a:r>
          </a:p>
        </p:txBody>
      </p:sp>
      <p:pic>
        <p:nvPicPr>
          <p:cNvPr id="4" name="Imagen 1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38325"/>
            <a:ext cx="8382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34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3333B2"/>
                </a:solidFill>
              </a:rPr>
              <a:t>Noord-Brabant (Netherlands, NL41)</a:t>
            </a:r>
          </a:p>
        </p:txBody>
      </p:sp>
      <p:pic>
        <p:nvPicPr>
          <p:cNvPr id="4" name="Imagen 1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38325"/>
            <a:ext cx="8382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7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3333B2"/>
                </a:solidFill>
              </a:rPr>
              <a:t>Lancashire</a:t>
            </a:r>
            <a:r>
              <a:rPr lang="nl-NL" dirty="0">
                <a:solidFill>
                  <a:srgbClr val="3333B2"/>
                </a:solidFill>
              </a:rPr>
              <a:t> (United </a:t>
            </a:r>
            <a:r>
              <a:rPr lang="nl-NL" dirty="0" err="1">
                <a:solidFill>
                  <a:srgbClr val="3333B2"/>
                </a:solidFill>
              </a:rPr>
              <a:t>Kingdom</a:t>
            </a:r>
            <a:r>
              <a:rPr lang="nl-NL" dirty="0">
                <a:solidFill>
                  <a:srgbClr val="3333B2"/>
                </a:solidFill>
              </a:rPr>
              <a:t>, UKD4)</a:t>
            </a:r>
            <a:endParaRPr lang="nl-NL" dirty="0"/>
          </a:p>
        </p:txBody>
      </p:sp>
      <p:pic>
        <p:nvPicPr>
          <p:cNvPr id="4" name="Imagen 16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84655"/>
            <a:ext cx="8382000" cy="38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39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3333B2"/>
                </a:solidFill>
              </a:rPr>
              <a:t>Extremadura</a:t>
            </a:r>
            <a:r>
              <a:rPr lang="nl-NL" dirty="0">
                <a:solidFill>
                  <a:srgbClr val="3333B2"/>
                </a:solidFill>
              </a:rPr>
              <a:t> (Spain, ES43)</a:t>
            </a:r>
          </a:p>
        </p:txBody>
      </p:sp>
      <p:pic>
        <p:nvPicPr>
          <p:cNvPr id="4" name="Imagen 17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38325"/>
            <a:ext cx="8382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68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 bwMode="auto">
          <a:xfrm>
            <a:off x="0" y="23622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82880" marR="0" lvl="0" indent="0" algn="ctr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Q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3B2"/>
                </a:solidFill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&amp;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 pitchFamily="34" charset="0"/>
                <a:ea typeface="Verdana" pitchFamily="34" charset="0"/>
                <a:cs typeface="Helvetica" pitchFamily="34" charset="0"/>
              </a:rPr>
              <a:t>A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Helvetica" pitchFamily="34" charset="0"/>
              <a:ea typeface="Verdana" pitchFamily="34" charset="0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8200" y="914400"/>
            <a:ext cx="42672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66800"/>
            <a:ext cx="433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</p:spTree>
    <p:extLst>
      <p:ext uri="{BB962C8B-B14F-4D97-AF65-F5344CB8AC3E}">
        <p14:creationId xmlns:p14="http://schemas.microsoft.com/office/powerpoint/2010/main" val="315247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8200" y="914400"/>
            <a:ext cx="42672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66800"/>
            <a:ext cx="433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3505200"/>
            <a:ext cx="4267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1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 (PovcalNet) </a:t>
            </a:r>
          </a:p>
          <a:p>
            <a:pPr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</p:spTree>
    <p:extLst>
      <p:ext uri="{BB962C8B-B14F-4D97-AF65-F5344CB8AC3E}">
        <p14:creationId xmlns:p14="http://schemas.microsoft.com/office/powerpoint/2010/main" val="287226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8200" y="914400"/>
            <a:ext cx="42672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66800"/>
            <a:ext cx="433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3505200"/>
            <a:ext cx="4267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3505200"/>
            <a:ext cx="4343400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</p:spTree>
    <p:extLst>
      <p:ext uri="{BB962C8B-B14F-4D97-AF65-F5344CB8AC3E}">
        <p14:creationId xmlns:p14="http://schemas.microsoft.com/office/powerpoint/2010/main" val="164949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lum bright="-2000" contrast="2000"/>
          </a:blip>
          <a:srcRect/>
          <a:stretch>
            <a:fillRect/>
          </a:stretch>
        </p:blipFill>
        <p:spPr bwMode="auto">
          <a:xfrm>
            <a:off x="228600" y="914400"/>
            <a:ext cx="8644116" cy="513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28600" y="914400"/>
            <a:ext cx="42672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Reframing economic development</a:t>
            </a:r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228600" y="6096000"/>
            <a:ext cx="86868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rgbClr val="3333B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Source: atlas.media.mit.edu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648200" y="57150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Mali – $1.92/day | 49.25% &lt; Pov.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28600" y="5715000"/>
            <a:ext cx="42672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France– $43.17/day | : 0.08% &lt; Pov. </a:t>
            </a:r>
          </a:p>
          <a:p>
            <a:pPr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648200" y="3124200"/>
            <a:ext cx="4191000" cy="304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USA – $48.19/day | 1.00% &lt; Pov.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8200" y="914400"/>
            <a:ext cx="42672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66800"/>
            <a:ext cx="433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0668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3505200"/>
            <a:ext cx="4267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3505200"/>
            <a:ext cx="4343400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0" y="6553200"/>
            <a:ext cx="8991600" cy="304800"/>
          </a:xfrm>
          <a:prstGeom prst="rect">
            <a:avLst/>
          </a:prstGeom>
        </p:spPr>
        <p:txBody>
          <a:bodyPr/>
          <a:lstStyle/>
          <a:p>
            <a:pPr marL="182880">
              <a:defRPr/>
            </a:pPr>
            <a:r>
              <a:rPr lang="en-US" sz="12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Menzel, P. and D’Aluisio F. (2005) </a:t>
            </a:r>
            <a:r>
              <a:rPr lang="en-US" sz="1200" b="1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Hungry Planet: What the World Eats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4267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08" y="1066800"/>
            <a:ext cx="4301392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5200"/>
            <a:ext cx="4267200" cy="252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77" y="3505200"/>
            <a:ext cx="4342423" cy="2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03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On smart specialization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14400"/>
            <a:ext cx="7653338" cy="528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140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B2"/>
                </a:solidFill>
              </a:rPr>
              <a:t>Running ahead of theory?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90600"/>
            <a:ext cx="7677150" cy="5336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160402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0</TotalTime>
  <Words>2151</Words>
  <Application>Microsoft Office PowerPoint</Application>
  <PresentationFormat>On-screen Show (4:3)</PresentationFormat>
  <Paragraphs>256</Paragraphs>
  <Slides>36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</vt:lpstr>
      <vt:lpstr>Calibri</vt:lpstr>
      <vt:lpstr>Comic Sans MS</vt:lpstr>
      <vt:lpstr>Helvetica</vt:lpstr>
      <vt:lpstr>Verdana</vt:lpstr>
      <vt:lpstr>Beamer</vt:lpstr>
      <vt:lpstr>Equation</vt:lpstr>
      <vt:lpstr>The Principle Of Relatedness   Pierre-Alexandre Balland  </vt:lpstr>
      <vt:lpstr>Reframing economic development</vt:lpstr>
      <vt:lpstr>Reframing economic development</vt:lpstr>
      <vt:lpstr>Reframing economic development</vt:lpstr>
      <vt:lpstr>Reframing economic development</vt:lpstr>
      <vt:lpstr>Reframing economic development</vt:lpstr>
      <vt:lpstr>Reframing economic development</vt:lpstr>
      <vt:lpstr>On smart specialization </vt:lpstr>
      <vt:lpstr>Running ahead of theory? </vt:lpstr>
      <vt:lpstr>Mapping knowledge bases of regions</vt:lpstr>
      <vt:lpstr>Identify opportunities </vt:lpstr>
      <vt:lpstr>The smart specialization concept</vt:lpstr>
      <vt:lpstr>The smart specialization concept</vt:lpstr>
      <vt:lpstr>The smart specialization concept</vt:lpstr>
      <vt:lpstr>The smart specialization concept</vt:lpstr>
      <vt:lpstr>The smart specialization concept</vt:lpstr>
      <vt:lpstr>Smart Specialization Strategy</vt:lpstr>
      <vt:lpstr>Smart Specialization Strategy</vt:lpstr>
      <vt:lpstr>3 sets of challenges</vt:lpstr>
      <vt:lpstr>First challenge</vt:lpstr>
      <vt:lpstr>Patent data </vt:lpstr>
      <vt:lpstr>European Knowledge Space</vt:lpstr>
      <vt:lpstr>The density of related technologies</vt:lpstr>
      <vt:lpstr>Branching opportunities </vt:lpstr>
      <vt:lpstr>Second challenge</vt:lpstr>
      <vt:lpstr>Technological complexity</vt:lpstr>
      <vt:lpstr>PowerPoint Presentation</vt:lpstr>
      <vt:lpstr>Third challenge</vt:lpstr>
      <vt:lpstr>PowerPoint Presentation</vt:lpstr>
      <vt:lpstr>Hypotheses</vt:lpstr>
      <vt:lpstr>PowerPoint Presentation</vt:lpstr>
      <vt:lpstr>Île-de-France (France, FR10 )</vt:lpstr>
      <vt:lpstr>Noord-Brabant (Netherlands, NL41)</vt:lpstr>
      <vt:lpstr>Lancashire (United Kingdom, UKD4)</vt:lpstr>
      <vt:lpstr>Extremadura (Spain, ES43)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2014-06-04T09:43:42Z</dcterms:created>
  <dcterms:modified xsi:type="dcterms:W3CDTF">2018-11-26T12:52:28Z</dcterms:modified>
</cp:coreProperties>
</file>